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3" r:id="rId10"/>
    <p:sldId id="266" r:id="rId11"/>
    <p:sldId id="265" r:id="rId12"/>
    <p:sldId id="275" r:id="rId13"/>
    <p:sldId id="267" r:id="rId14"/>
    <p:sldId id="268" r:id="rId15"/>
    <p:sldId id="276" r:id="rId16"/>
    <p:sldId id="269" r:id="rId17"/>
    <p:sldId id="271" r:id="rId18"/>
    <p:sldId id="272" r:id="rId19"/>
    <p:sldId id="273" r:id="rId20"/>
    <p:sldId id="274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69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CD4B74-3A99-47BD-9ACF-078EB672DFF3}" type="datetimeFigureOut">
              <a:rPr lang="en-GB" smtClean="0"/>
              <a:t>13/09/2017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21679A-7805-4275-8348-AC9359343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299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1679A-7805-4275-8348-AC9359343F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46435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1679A-7805-4275-8348-AC9359343FC8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69240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1679A-7805-4275-8348-AC9359343FC8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5928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D917EC2-BC56-4ACA-9F19-A191F9F3D4B7}" type="datetimeFigureOut">
              <a:rPr lang="en-GB" smtClean="0"/>
              <a:t>13/09/2017</a:t>
            </a:fld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03483BA-2273-4FFD-A850-660F6A7B8E85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17EC2-BC56-4ACA-9F19-A191F9F3D4B7}" type="datetimeFigureOut">
              <a:rPr lang="en-GB" smtClean="0"/>
              <a:t>13/09/2017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483BA-2273-4FFD-A850-660F6A7B8E8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17EC2-BC56-4ACA-9F19-A191F9F3D4B7}" type="datetimeFigureOut">
              <a:rPr lang="en-GB" smtClean="0"/>
              <a:t>13/09/2017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03483BA-2273-4FFD-A850-660F6A7B8E8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17EC2-BC56-4ACA-9F19-A191F9F3D4B7}" type="datetimeFigureOut">
              <a:rPr lang="en-GB" smtClean="0"/>
              <a:t>13/09/2017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483BA-2273-4FFD-A850-660F6A7B8E85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D917EC2-BC56-4ACA-9F19-A191F9F3D4B7}" type="datetimeFigureOut">
              <a:rPr lang="en-GB" smtClean="0"/>
              <a:t>13/09/2017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03483BA-2273-4FFD-A850-660F6A7B8E85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17EC2-BC56-4ACA-9F19-A191F9F3D4B7}" type="datetimeFigureOut">
              <a:rPr lang="en-GB" smtClean="0"/>
              <a:t>13/09/2017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483BA-2273-4FFD-A850-660F6A7B8E85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17EC2-BC56-4ACA-9F19-A191F9F3D4B7}" type="datetimeFigureOut">
              <a:rPr lang="en-GB" smtClean="0"/>
              <a:t>13/09/2017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483BA-2273-4FFD-A850-660F6A7B8E85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17EC2-BC56-4ACA-9F19-A191F9F3D4B7}" type="datetimeFigureOut">
              <a:rPr lang="en-GB" smtClean="0"/>
              <a:t>13/09/2017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483BA-2273-4FFD-A850-660F6A7B8E85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17EC2-BC56-4ACA-9F19-A191F9F3D4B7}" type="datetimeFigureOut">
              <a:rPr lang="en-GB" smtClean="0"/>
              <a:t>13/09/2017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483BA-2273-4FFD-A850-660F6A7B8E8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17EC2-BC56-4ACA-9F19-A191F9F3D4B7}" type="datetimeFigureOut">
              <a:rPr lang="en-GB" smtClean="0"/>
              <a:t>13/09/2017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03483BA-2273-4FFD-A850-660F6A7B8E85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17EC2-BC56-4ACA-9F19-A191F9F3D4B7}" type="datetimeFigureOut">
              <a:rPr lang="en-GB" smtClean="0"/>
              <a:t>13/09/2017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483BA-2273-4FFD-A850-660F6A7B8E85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4D917EC2-BC56-4ACA-9F19-A191F9F3D4B7}" type="datetimeFigureOut">
              <a:rPr lang="en-GB" smtClean="0"/>
              <a:t>13/09/2017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003483BA-2273-4FFD-A850-660F6A7B8E85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C2.4 </a:t>
            </a:r>
          </a:p>
          <a:p>
            <a:r>
              <a:rPr lang="en-GB" dirty="0" smtClean="0"/>
              <a:t>Organic Compounds 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nomenclature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8329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A couple of other things to note:</a:t>
            </a:r>
          </a:p>
          <a:p>
            <a:pPr lvl="1"/>
            <a:r>
              <a:rPr lang="en-GB" sz="2000" dirty="0" smtClean="0"/>
              <a:t>Numbers should be separated from names with a HYPHEN</a:t>
            </a:r>
          </a:p>
          <a:p>
            <a:pPr lvl="2"/>
            <a:r>
              <a:rPr lang="en-GB" sz="1800" dirty="0" err="1" smtClean="0"/>
              <a:t>E.g</a:t>
            </a:r>
            <a:r>
              <a:rPr lang="en-GB" sz="1800" dirty="0" smtClean="0"/>
              <a:t> 2-methylheptane</a:t>
            </a:r>
          </a:p>
          <a:p>
            <a:pPr lvl="2"/>
            <a:endParaRPr lang="en-GB" sz="1800" dirty="0"/>
          </a:p>
          <a:p>
            <a:pPr lvl="1"/>
            <a:r>
              <a:rPr lang="en-GB" sz="2000" dirty="0" smtClean="0"/>
              <a:t>Numbers are separated from each other with COMMAS</a:t>
            </a:r>
          </a:p>
          <a:p>
            <a:pPr lvl="2"/>
            <a:r>
              <a:rPr lang="en-GB" sz="1800" dirty="0" smtClean="0"/>
              <a:t>E.g. 2,3-dimethylbutane</a:t>
            </a:r>
            <a:endParaRPr lang="en-GB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General Rules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458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Naming Alkanes</a:t>
            </a:r>
            <a:endParaRPr lang="en-GB" dirty="0"/>
          </a:p>
        </p:txBody>
      </p:sp>
      <p:grpSp>
        <p:nvGrpSpPr>
          <p:cNvPr id="4" name="Group 144"/>
          <p:cNvGrpSpPr>
            <a:grpSpLocks/>
          </p:cNvGrpSpPr>
          <p:nvPr/>
        </p:nvGrpSpPr>
        <p:grpSpPr bwMode="auto">
          <a:xfrm>
            <a:off x="683568" y="2204864"/>
            <a:ext cx="3357562" cy="406400"/>
            <a:chOff x="389" y="471"/>
            <a:chExt cx="2115" cy="25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744" y="605"/>
              <a:ext cx="10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>
              <a:off x="811" y="477"/>
              <a:ext cx="44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 b="1" i="0">
                  <a:latin typeface="Arial" charset="0"/>
                </a:rPr>
                <a:t>CH</a:t>
              </a:r>
              <a:r>
                <a:rPr lang="en-US" altLang="en-US" sz="2000" b="1" i="0" baseline="-25000">
                  <a:latin typeface="Arial" charset="0"/>
                </a:rPr>
                <a:t>2</a:t>
              </a:r>
              <a:endParaRPr lang="en-US" altLang="en-US"/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389" y="471"/>
              <a:ext cx="46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 b="1" i="0">
                  <a:latin typeface="Arial" charset="0"/>
                </a:rPr>
                <a:t>CH</a:t>
              </a:r>
              <a:r>
                <a:rPr lang="en-US" altLang="en-US" sz="2000" b="1" i="0" baseline="-25000">
                  <a:latin typeface="Arial" charset="0"/>
                </a:rPr>
                <a:t>3</a:t>
              </a:r>
              <a:endParaRPr lang="en-US" altLang="en-US"/>
            </a:p>
          </p:txBody>
        </p:sp>
        <p:sp>
          <p:nvSpPr>
            <p:cNvPr id="8" name="Line 6"/>
            <p:cNvSpPr>
              <a:spLocks noChangeShapeType="1"/>
            </p:cNvSpPr>
            <p:nvPr/>
          </p:nvSpPr>
          <p:spPr bwMode="auto">
            <a:xfrm>
              <a:off x="1153" y="605"/>
              <a:ext cx="10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1228" y="477"/>
              <a:ext cx="44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 b="1" i="0" dirty="0">
                  <a:latin typeface="Arial" charset="0"/>
                </a:rPr>
                <a:t>CH</a:t>
              </a:r>
              <a:r>
                <a:rPr lang="en-US" altLang="en-US" sz="2000" b="1" i="0" baseline="-25000" dirty="0">
                  <a:latin typeface="Arial" charset="0"/>
                </a:rPr>
                <a:t>2</a:t>
              </a:r>
              <a:endParaRPr lang="en-US" altLang="en-US" dirty="0"/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auto">
            <a:xfrm>
              <a:off x="1565" y="605"/>
              <a:ext cx="10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1632" y="477"/>
              <a:ext cx="44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 b="1" i="0" dirty="0">
                  <a:latin typeface="Arial" charset="0"/>
                </a:rPr>
                <a:t>CH</a:t>
              </a:r>
              <a:r>
                <a:rPr lang="en-US" altLang="en-US" sz="2000" b="1" i="0" baseline="-25000" dirty="0">
                  <a:latin typeface="Arial" charset="0"/>
                </a:rPr>
                <a:t>2</a:t>
              </a:r>
              <a:endParaRPr lang="en-US" altLang="en-US" dirty="0"/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>
              <a:off x="1985" y="599"/>
              <a:ext cx="10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>
              <a:off x="2060" y="471"/>
              <a:ext cx="44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 b="1" i="0">
                  <a:latin typeface="Arial" charset="0"/>
                </a:rPr>
                <a:t>CH</a:t>
              </a:r>
              <a:r>
                <a:rPr lang="en-US" altLang="en-US" sz="2000" b="1" i="0" baseline="-25000">
                  <a:latin typeface="Arial" charset="0"/>
                </a:rPr>
                <a:t>3</a:t>
              </a:r>
              <a:endParaRPr lang="en-US" altLang="en-US"/>
            </a:p>
          </p:txBody>
        </p:sp>
      </p:grpSp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945307"/>
            <a:ext cx="2713037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5" name="Group 79"/>
          <p:cNvGrpSpPr>
            <a:grpSpLocks/>
          </p:cNvGrpSpPr>
          <p:nvPr/>
        </p:nvGrpSpPr>
        <p:grpSpPr bwMode="auto">
          <a:xfrm>
            <a:off x="783580" y="3328590"/>
            <a:ext cx="2595563" cy="1252538"/>
            <a:chOff x="186" y="1400"/>
            <a:chExt cx="1635" cy="789"/>
          </a:xfrm>
        </p:grpSpPr>
        <p:sp>
          <p:nvSpPr>
            <p:cNvPr id="16" name="Line 22"/>
            <p:cNvSpPr>
              <a:spLocks noChangeShapeType="1"/>
            </p:cNvSpPr>
            <p:nvPr/>
          </p:nvSpPr>
          <p:spPr bwMode="auto">
            <a:xfrm>
              <a:off x="537" y="2067"/>
              <a:ext cx="10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" name="Text Box 23"/>
            <p:cNvSpPr txBox="1">
              <a:spLocks noChangeArrowheads="1"/>
            </p:cNvSpPr>
            <p:nvPr/>
          </p:nvSpPr>
          <p:spPr bwMode="auto">
            <a:xfrm>
              <a:off x="960" y="1939"/>
              <a:ext cx="44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 b="1" i="0" dirty="0">
                  <a:latin typeface="Arial" charset="0"/>
                </a:rPr>
                <a:t>CH</a:t>
              </a:r>
              <a:r>
                <a:rPr lang="en-US" altLang="en-US" sz="2000" b="1" i="0" baseline="-25000" dirty="0">
                  <a:latin typeface="Arial" charset="0"/>
                </a:rPr>
                <a:t>2</a:t>
              </a:r>
              <a:endParaRPr lang="en-US" altLang="en-US" dirty="0"/>
            </a:p>
          </p:txBody>
        </p:sp>
        <p:sp>
          <p:nvSpPr>
            <p:cNvPr id="18" name="Text Box 24"/>
            <p:cNvSpPr txBox="1">
              <a:spLocks noChangeArrowheads="1"/>
            </p:cNvSpPr>
            <p:nvPr/>
          </p:nvSpPr>
          <p:spPr bwMode="auto">
            <a:xfrm>
              <a:off x="186" y="1933"/>
              <a:ext cx="46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 b="1" i="0">
                  <a:latin typeface="Arial" charset="0"/>
                </a:rPr>
                <a:t>CH</a:t>
              </a:r>
              <a:r>
                <a:rPr lang="en-US" altLang="en-US" sz="2000" b="1" i="0" baseline="-25000">
                  <a:latin typeface="Arial" charset="0"/>
                </a:rPr>
                <a:t>3</a:t>
              </a:r>
              <a:endParaRPr lang="en-US" altLang="en-US"/>
            </a:p>
          </p:txBody>
        </p:sp>
        <p:sp>
          <p:nvSpPr>
            <p:cNvPr id="19" name="Line 25"/>
            <p:cNvSpPr>
              <a:spLocks noChangeShapeType="1"/>
            </p:cNvSpPr>
            <p:nvPr/>
          </p:nvSpPr>
          <p:spPr bwMode="auto">
            <a:xfrm>
              <a:off x="1302" y="2067"/>
              <a:ext cx="10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" name="Text Box 26"/>
            <p:cNvSpPr txBox="1">
              <a:spLocks noChangeArrowheads="1"/>
            </p:cNvSpPr>
            <p:nvPr/>
          </p:nvSpPr>
          <p:spPr bwMode="auto">
            <a:xfrm>
              <a:off x="1377" y="1939"/>
              <a:ext cx="44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 b="1" i="0" dirty="0">
                  <a:latin typeface="Arial" charset="0"/>
                </a:rPr>
                <a:t>CH</a:t>
              </a:r>
              <a:r>
                <a:rPr lang="en-US" altLang="en-US" sz="2000" b="1" i="0" baseline="-25000" dirty="0">
                  <a:latin typeface="Arial" charset="0"/>
                </a:rPr>
                <a:t>3</a:t>
              </a:r>
              <a:endParaRPr lang="en-US" altLang="en-US" dirty="0"/>
            </a:p>
          </p:txBody>
        </p:sp>
        <p:sp>
          <p:nvSpPr>
            <p:cNvPr id="21" name="Text Box 37"/>
            <p:cNvSpPr txBox="1">
              <a:spLocks noChangeArrowheads="1"/>
            </p:cNvSpPr>
            <p:nvPr/>
          </p:nvSpPr>
          <p:spPr bwMode="auto">
            <a:xfrm>
              <a:off x="588" y="1939"/>
              <a:ext cx="44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 b="1" i="0">
                  <a:latin typeface="Arial" charset="0"/>
                </a:rPr>
                <a:t>CH</a:t>
              </a:r>
              <a:endParaRPr lang="en-US" altLang="en-US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auto">
            <a:xfrm>
              <a:off x="900" y="2061"/>
              <a:ext cx="10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3" name="Text Box 39"/>
            <p:cNvSpPr txBox="1">
              <a:spLocks noChangeArrowheads="1"/>
            </p:cNvSpPr>
            <p:nvPr/>
          </p:nvSpPr>
          <p:spPr bwMode="auto">
            <a:xfrm>
              <a:off x="585" y="1680"/>
              <a:ext cx="44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 b="1" i="0">
                  <a:latin typeface="Arial" charset="0"/>
                </a:rPr>
                <a:t>CH</a:t>
              </a:r>
              <a:r>
                <a:rPr lang="en-US" altLang="en-US" sz="2000" b="1" i="0" baseline="-25000">
                  <a:latin typeface="Arial" charset="0"/>
                </a:rPr>
                <a:t>2</a:t>
              </a:r>
              <a:endParaRPr lang="en-US" altLang="en-US"/>
            </a:p>
          </p:txBody>
        </p:sp>
        <p:sp>
          <p:nvSpPr>
            <p:cNvPr id="24" name="Line 40"/>
            <p:cNvSpPr>
              <a:spLocks noChangeShapeType="1"/>
            </p:cNvSpPr>
            <p:nvPr/>
          </p:nvSpPr>
          <p:spPr bwMode="auto">
            <a:xfrm flipV="1">
              <a:off x="701" y="1886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" name="Text Box 77"/>
            <p:cNvSpPr txBox="1">
              <a:spLocks noChangeArrowheads="1"/>
            </p:cNvSpPr>
            <p:nvPr/>
          </p:nvSpPr>
          <p:spPr bwMode="auto">
            <a:xfrm>
              <a:off x="585" y="1400"/>
              <a:ext cx="44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 b="1" i="0">
                  <a:latin typeface="Arial" charset="0"/>
                </a:rPr>
                <a:t>CH</a:t>
              </a:r>
              <a:r>
                <a:rPr lang="en-US" altLang="en-US" sz="2000" b="1" i="0" baseline="-25000">
                  <a:latin typeface="Arial" charset="0"/>
                </a:rPr>
                <a:t>3</a:t>
              </a:r>
              <a:endParaRPr lang="en-US" altLang="en-US"/>
            </a:p>
          </p:txBody>
        </p:sp>
        <p:sp>
          <p:nvSpPr>
            <p:cNvPr id="26" name="Line 78"/>
            <p:cNvSpPr>
              <a:spLocks noChangeShapeType="1"/>
            </p:cNvSpPr>
            <p:nvPr/>
          </p:nvSpPr>
          <p:spPr bwMode="auto">
            <a:xfrm flipV="1">
              <a:off x="701" y="1606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27" name="Group 57"/>
          <p:cNvGrpSpPr>
            <a:grpSpLocks/>
          </p:cNvGrpSpPr>
          <p:nvPr/>
        </p:nvGrpSpPr>
        <p:grpSpPr bwMode="auto">
          <a:xfrm>
            <a:off x="4572000" y="3614787"/>
            <a:ext cx="3967162" cy="822325"/>
            <a:chOff x="130" y="131"/>
            <a:chExt cx="2499" cy="518"/>
          </a:xfrm>
        </p:grpSpPr>
        <p:sp>
          <p:nvSpPr>
            <p:cNvPr id="28" name="Line 9"/>
            <p:cNvSpPr>
              <a:spLocks noChangeShapeType="1"/>
            </p:cNvSpPr>
            <p:nvPr/>
          </p:nvSpPr>
          <p:spPr bwMode="auto">
            <a:xfrm>
              <a:off x="493" y="527"/>
              <a:ext cx="10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9" name="Text Box 10"/>
            <p:cNvSpPr txBox="1">
              <a:spLocks noChangeArrowheads="1"/>
            </p:cNvSpPr>
            <p:nvPr/>
          </p:nvSpPr>
          <p:spPr bwMode="auto">
            <a:xfrm>
              <a:off x="568" y="399"/>
              <a:ext cx="44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 b="1" i="0">
                  <a:latin typeface="Arial" charset="0"/>
                </a:rPr>
                <a:t>CH</a:t>
              </a:r>
              <a:r>
                <a:rPr lang="en-US" altLang="en-US" sz="2000" b="1" i="0" baseline="-25000">
                  <a:latin typeface="Arial" charset="0"/>
                </a:rPr>
                <a:t>2</a:t>
              </a:r>
              <a:endParaRPr lang="en-US" altLang="en-US"/>
            </a:p>
          </p:txBody>
        </p:sp>
        <p:sp>
          <p:nvSpPr>
            <p:cNvPr id="30" name="Text Box 11"/>
            <p:cNvSpPr txBox="1">
              <a:spLocks noChangeArrowheads="1"/>
            </p:cNvSpPr>
            <p:nvPr/>
          </p:nvSpPr>
          <p:spPr bwMode="auto">
            <a:xfrm>
              <a:off x="130" y="393"/>
              <a:ext cx="46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 b="1" i="0">
                  <a:latin typeface="Arial" charset="0"/>
                </a:rPr>
                <a:t>CH</a:t>
              </a:r>
              <a:r>
                <a:rPr lang="en-US" altLang="en-US" sz="2000" b="1" i="0" baseline="-25000">
                  <a:latin typeface="Arial" charset="0"/>
                </a:rPr>
                <a:t>3</a:t>
              </a:r>
              <a:endParaRPr lang="en-US" altLang="en-US"/>
            </a:p>
          </p:txBody>
        </p:sp>
        <p:sp>
          <p:nvSpPr>
            <p:cNvPr id="31" name="Line 12"/>
            <p:cNvSpPr>
              <a:spLocks noChangeShapeType="1"/>
            </p:cNvSpPr>
            <p:nvPr/>
          </p:nvSpPr>
          <p:spPr bwMode="auto">
            <a:xfrm>
              <a:off x="910" y="527"/>
              <a:ext cx="10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" name="Text Box 13"/>
            <p:cNvSpPr txBox="1">
              <a:spLocks noChangeArrowheads="1"/>
            </p:cNvSpPr>
            <p:nvPr/>
          </p:nvSpPr>
          <p:spPr bwMode="auto">
            <a:xfrm>
              <a:off x="985" y="399"/>
              <a:ext cx="44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 b="1" i="0">
                  <a:latin typeface="Arial" charset="0"/>
                </a:rPr>
                <a:t>CH</a:t>
              </a:r>
              <a:r>
                <a:rPr lang="en-US" altLang="en-US" sz="2000" b="1" i="0" baseline="-25000">
                  <a:latin typeface="Arial" charset="0"/>
                </a:rPr>
                <a:t>2</a:t>
              </a:r>
              <a:endParaRPr lang="en-US" altLang="en-US"/>
            </a:p>
          </p:txBody>
        </p:sp>
        <p:sp>
          <p:nvSpPr>
            <p:cNvPr id="33" name="Line 14"/>
            <p:cNvSpPr>
              <a:spLocks noChangeShapeType="1"/>
            </p:cNvSpPr>
            <p:nvPr/>
          </p:nvSpPr>
          <p:spPr bwMode="auto">
            <a:xfrm>
              <a:off x="1306" y="527"/>
              <a:ext cx="10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4" name="Text Box 15"/>
            <p:cNvSpPr txBox="1">
              <a:spLocks noChangeArrowheads="1"/>
            </p:cNvSpPr>
            <p:nvPr/>
          </p:nvSpPr>
          <p:spPr bwMode="auto">
            <a:xfrm>
              <a:off x="1381" y="399"/>
              <a:ext cx="44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 b="1" i="0">
                  <a:latin typeface="Arial" charset="0"/>
                </a:rPr>
                <a:t>CH</a:t>
              </a:r>
              <a:r>
                <a:rPr lang="en-US" altLang="en-US" sz="2000" b="1" i="0" baseline="-25000">
                  <a:latin typeface="Arial" charset="0"/>
                </a:rPr>
                <a:t>2</a:t>
              </a:r>
              <a:endParaRPr lang="en-US" altLang="en-US"/>
            </a:p>
          </p:txBody>
        </p:sp>
        <p:sp>
          <p:nvSpPr>
            <p:cNvPr id="35" name="Line 16"/>
            <p:cNvSpPr>
              <a:spLocks noChangeShapeType="1"/>
            </p:cNvSpPr>
            <p:nvPr/>
          </p:nvSpPr>
          <p:spPr bwMode="auto">
            <a:xfrm>
              <a:off x="1723" y="527"/>
              <a:ext cx="10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6" name="Text Box 17"/>
            <p:cNvSpPr txBox="1">
              <a:spLocks noChangeArrowheads="1"/>
            </p:cNvSpPr>
            <p:nvPr/>
          </p:nvSpPr>
          <p:spPr bwMode="auto">
            <a:xfrm>
              <a:off x="1798" y="399"/>
              <a:ext cx="44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 b="1" i="0" dirty="0">
                  <a:latin typeface="Arial" charset="0"/>
                </a:rPr>
                <a:t>CH</a:t>
              </a:r>
              <a:endParaRPr lang="en-US" altLang="en-US" dirty="0"/>
            </a:p>
          </p:txBody>
        </p:sp>
        <p:sp>
          <p:nvSpPr>
            <p:cNvPr id="37" name="Line 18"/>
            <p:cNvSpPr>
              <a:spLocks noChangeShapeType="1"/>
            </p:cNvSpPr>
            <p:nvPr/>
          </p:nvSpPr>
          <p:spPr bwMode="auto">
            <a:xfrm>
              <a:off x="2110" y="521"/>
              <a:ext cx="10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8" name="Text Box 19"/>
            <p:cNvSpPr txBox="1">
              <a:spLocks noChangeArrowheads="1"/>
            </p:cNvSpPr>
            <p:nvPr/>
          </p:nvSpPr>
          <p:spPr bwMode="auto">
            <a:xfrm>
              <a:off x="2185" y="393"/>
              <a:ext cx="44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 b="1" i="0">
                  <a:latin typeface="Arial" charset="0"/>
                </a:rPr>
                <a:t>CH</a:t>
              </a:r>
              <a:r>
                <a:rPr lang="en-US" altLang="en-US" sz="2000" b="1" i="0" baseline="-25000">
                  <a:latin typeface="Arial" charset="0"/>
                </a:rPr>
                <a:t>3</a:t>
              </a:r>
              <a:endParaRPr lang="en-US" altLang="en-US"/>
            </a:p>
          </p:txBody>
        </p:sp>
        <p:sp>
          <p:nvSpPr>
            <p:cNvPr id="39" name="Text Box 42"/>
            <p:cNvSpPr txBox="1">
              <a:spLocks noChangeArrowheads="1"/>
            </p:cNvSpPr>
            <p:nvPr/>
          </p:nvSpPr>
          <p:spPr bwMode="auto">
            <a:xfrm>
              <a:off x="1800" y="131"/>
              <a:ext cx="44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 b="1" i="0">
                  <a:latin typeface="Arial" charset="0"/>
                </a:rPr>
                <a:t>CH</a:t>
              </a:r>
              <a:r>
                <a:rPr lang="en-US" altLang="en-US" sz="2000" b="1" i="0" baseline="-25000">
                  <a:latin typeface="Arial" charset="0"/>
                </a:rPr>
                <a:t>3</a:t>
              </a:r>
              <a:endParaRPr lang="en-US" altLang="en-US"/>
            </a:p>
          </p:txBody>
        </p:sp>
        <p:sp>
          <p:nvSpPr>
            <p:cNvPr id="40" name="Line 43"/>
            <p:cNvSpPr>
              <a:spLocks noChangeShapeType="1"/>
            </p:cNvSpPr>
            <p:nvPr/>
          </p:nvSpPr>
          <p:spPr bwMode="auto">
            <a:xfrm flipV="1">
              <a:off x="1916" y="343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41" name="Group 141"/>
          <p:cNvGrpSpPr>
            <a:grpSpLocks/>
          </p:cNvGrpSpPr>
          <p:nvPr/>
        </p:nvGrpSpPr>
        <p:grpSpPr bwMode="auto">
          <a:xfrm>
            <a:off x="2673351" y="4914900"/>
            <a:ext cx="3187700" cy="1282700"/>
            <a:chOff x="265" y="3114"/>
            <a:chExt cx="2008" cy="808"/>
          </a:xfrm>
        </p:grpSpPr>
        <p:sp>
          <p:nvSpPr>
            <p:cNvPr id="42" name="Text Box 142"/>
            <p:cNvSpPr txBox="1">
              <a:spLocks noChangeArrowheads="1"/>
            </p:cNvSpPr>
            <p:nvPr/>
          </p:nvSpPr>
          <p:spPr bwMode="auto">
            <a:xfrm>
              <a:off x="1462" y="3114"/>
              <a:ext cx="44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 b="1" i="0">
                  <a:latin typeface="Arial" charset="0"/>
                </a:rPr>
                <a:t>CH</a:t>
              </a:r>
              <a:r>
                <a:rPr lang="en-US" altLang="en-US" sz="2000" b="1" i="0" baseline="-25000">
                  <a:latin typeface="Arial" charset="0"/>
                </a:rPr>
                <a:t>3</a:t>
              </a:r>
              <a:endParaRPr lang="en-US" altLang="en-US"/>
            </a:p>
          </p:txBody>
        </p:sp>
        <p:sp>
          <p:nvSpPr>
            <p:cNvPr id="43" name="Line 143"/>
            <p:cNvSpPr>
              <a:spLocks noChangeShapeType="1"/>
            </p:cNvSpPr>
            <p:nvPr/>
          </p:nvSpPr>
          <p:spPr bwMode="auto">
            <a:xfrm>
              <a:off x="1400" y="3798"/>
              <a:ext cx="10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" name="Text Box 144"/>
            <p:cNvSpPr txBox="1">
              <a:spLocks noChangeArrowheads="1"/>
            </p:cNvSpPr>
            <p:nvPr/>
          </p:nvSpPr>
          <p:spPr bwMode="auto">
            <a:xfrm>
              <a:off x="1829" y="3670"/>
              <a:ext cx="44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 b="1" i="0">
                  <a:latin typeface="Arial" charset="0"/>
                </a:rPr>
                <a:t>CH</a:t>
              </a:r>
              <a:r>
                <a:rPr lang="en-US" altLang="en-US" sz="2000" b="1" i="0" baseline="-25000">
                  <a:latin typeface="Arial" charset="0"/>
                </a:rPr>
                <a:t>3</a:t>
              </a:r>
              <a:endParaRPr lang="en-US" altLang="en-US"/>
            </a:p>
          </p:txBody>
        </p:sp>
        <p:sp>
          <p:nvSpPr>
            <p:cNvPr id="45" name="Text Box 145"/>
            <p:cNvSpPr txBox="1">
              <a:spLocks noChangeArrowheads="1"/>
            </p:cNvSpPr>
            <p:nvPr/>
          </p:nvSpPr>
          <p:spPr bwMode="auto">
            <a:xfrm>
              <a:off x="1457" y="3670"/>
              <a:ext cx="44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 b="1" i="0" dirty="0">
                  <a:latin typeface="Arial" charset="0"/>
                </a:rPr>
                <a:t>CH</a:t>
              </a:r>
              <a:endParaRPr lang="en-US" altLang="en-US" dirty="0"/>
            </a:p>
          </p:txBody>
        </p:sp>
        <p:sp>
          <p:nvSpPr>
            <p:cNvPr id="46" name="Line 146"/>
            <p:cNvSpPr>
              <a:spLocks noChangeShapeType="1"/>
            </p:cNvSpPr>
            <p:nvPr/>
          </p:nvSpPr>
          <p:spPr bwMode="auto">
            <a:xfrm>
              <a:off x="1769" y="3792"/>
              <a:ext cx="10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7" name="Text Box 147"/>
            <p:cNvSpPr txBox="1">
              <a:spLocks noChangeArrowheads="1"/>
            </p:cNvSpPr>
            <p:nvPr/>
          </p:nvSpPr>
          <p:spPr bwMode="auto">
            <a:xfrm>
              <a:off x="1454" y="3411"/>
              <a:ext cx="44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 b="1" i="0">
                  <a:latin typeface="Arial" charset="0"/>
                </a:rPr>
                <a:t>CH</a:t>
              </a:r>
              <a:r>
                <a:rPr lang="en-US" altLang="en-US" sz="2000" b="1" i="0" baseline="-25000">
                  <a:latin typeface="Arial" charset="0"/>
                </a:rPr>
                <a:t>2</a:t>
              </a:r>
              <a:endParaRPr lang="en-US" altLang="en-US"/>
            </a:p>
          </p:txBody>
        </p:sp>
        <p:sp>
          <p:nvSpPr>
            <p:cNvPr id="48" name="Line 148"/>
            <p:cNvSpPr>
              <a:spLocks noChangeShapeType="1"/>
            </p:cNvSpPr>
            <p:nvPr/>
          </p:nvSpPr>
          <p:spPr bwMode="auto">
            <a:xfrm flipV="1">
              <a:off x="1570" y="3617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9" name="Line 149"/>
            <p:cNvSpPr>
              <a:spLocks noChangeShapeType="1"/>
            </p:cNvSpPr>
            <p:nvPr/>
          </p:nvSpPr>
          <p:spPr bwMode="auto">
            <a:xfrm flipV="1">
              <a:off x="1570" y="3337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50" name="Group 150"/>
            <p:cNvGrpSpPr>
              <a:grpSpLocks/>
            </p:cNvGrpSpPr>
            <p:nvPr/>
          </p:nvGrpSpPr>
          <p:grpSpPr bwMode="auto">
            <a:xfrm>
              <a:off x="265" y="3398"/>
              <a:ext cx="1281" cy="524"/>
              <a:chOff x="318" y="2904"/>
              <a:chExt cx="1281" cy="524"/>
            </a:xfrm>
          </p:grpSpPr>
          <p:sp>
            <p:nvSpPr>
              <p:cNvPr id="51" name="Line 151"/>
              <p:cNvSpPr>
                <a:spLocks noChangeShapeType="1"/>
              </p:cNvSpPr>
              <p:nvPr/>
            </p:nvSpPr>
            <p:spPr bwMode="auto">
              <a:xfrm>
                <a:off x="681" y="3306"/>
                <a:ext cx="10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2" name="Text Box 152"/>
              <p:cNvSpPr txBox="1">
                <a:spLocks noChangeArrowheads="1"/>
              </p:cNvSpPr>
              <p:nvPr/>
            </p:nvSpPr>
            <p:spPr bwMode="auto">
              <a:xfrm>
                <a:off x="756" y="3178"/>
                <a:ext cx="44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2000" b="1" i="0">
                    <a:latin typeface="Arial" charset="0"/>
                  </a:rPr>
                  <a:t>CH</a:t>
                </a:r>
                <a:r>
                  <a:rPr lang="en-US" altLang="en-US" sz="2000" b="1" i="0" baseline="-25000">
                    <a:latin typeface="Arial" charset="0"/>
                  </a:rPr>
                  <a:t>2</a:t>
                </a:r>
                <a:endParaRPr lang="en-US" altLang="en-US"/>
              </a:p>
            </p:txBody>
          </p:sp>
          <p:sp>
            <p:nvSpPr>
              <p:cNvPr id="53" name="Text Box 153"/>
              <p:cNvSpPr txBox="1">
                <a:spLocks noChangeArrowheads="1"/>
              </p:cNvSpPr>
              <p:nvPr/>
            </p:nvSpPr>
            <p:spPr bwMode="auto">
              <a:xfrm>
                <a:off x="318" y="3172"/>
                <a:ext cx="468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2000" b="1" i="0">
                    <a:latin typeface="Arial" charset="0"/>
                  </a:rPr>
                  <a:t>CH</a:t>
                </a:r>
                <a:r>
                  <a:rPr lang="en-US" altLang="en-US" sz="2000" b="1" i="0" baseline="-25000">
                    <a:latin typeface="Arial" charset="0"/>
                  </a:rPr>
                  <a:t>3</a:t>
                </a:r>
                <a:endParaRPr lang="en-US" altLang="en-US"/>
              </a:p>
            </p:txBody>
          </p:sp>
          <p:sp>
            <p:nvSpPr>
              <p:cNvPr id="54" name="Line 154"/>
              <p:cNvSpPr>
                <a:spLocks noChangeShapeType="1"/>
              </p:cNvSpPr>
              <p:nvPr/>
            </p:nvSpPr>
            <p:spPr bwMode="auto">
              <a:xfrm>
                <a:off x="1092" y="3306"/>
                <a:ext cx="10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5" name="Text Box 155"/>
              <p:cNvSpPr txBox="1">
                <a:spLocks noChangeArrowheads="1"/>
              </p:cNvSpPr>
              <p:nvPr/>
            </p:nvSpPr>
            <p:spPr bwMode="auto">
              <a:xfrm>
                <a:off x="1155" y="3178"/>
                <a:ext cx="44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2000" b="1" i="0">
                    <a:latin typeface="Arial" charset="0"/>
                  </a:rPr>
                  <a:t>CH</a:t>
                </a:r>
                <a:endParaRPr lang="en-US" altLang="en-US"/>
              </a:p>
            </p:txBody>
          </p:sp>
          <p:sp>
            <p:nvSpPr>
              <p:cNvPr id="56" name="Text Box 156"/>
              <p:cNvSpPr txBox="1">
                <a:spLocks noChangeArrowheads="1"/>
              </p:cNvSpPr>
              <p:nvPr/>
            </p:nvSpPr>
            <p:spPr bwMode="auto">
              <a:xfrm>
                <a:off x="1155" y="2904"/>
                <a:ext cx="44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2000" b="1" i="0">
                    <a:latin typeface="Arial" charset="0"/>
                  </a:rPr>
                  <a:t>CH</a:t>
                </a:r>
                <a:r>
                  <a:rPr lang="en-US" altLang="en-US" sz="2000" b="1" i="0" baseline="-25000">
                    <a:latin typeface="Arial" charset="0"/>
                  </a:rPr>
                  <a:t>3</a:t>
                </a:r>
                <a:endParaRPr lang="en-US" altLang="en-US"/>
              </a:p>
            </p:txBody>
          </p:sp>
          <p:sp>
            <p:nvSpPr>
              <p:cNvPr id="57" name="Line 157"/>
              <p:cNvSpPr>
                <a:spLocks noChangeShapeType="1"/>
              </p:cNvSpPr>
              <p:nvPr/>
            </p:nvSpPr>
            <p:spPr bwMode="auto">
              <a:xfrm flipV="1">
                <a:off x="1270" y="311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</p:grpSp>
      <p:sp>
        <p:nvSpPr>
          <p:cNvPr id="2" name="TextBox 1"/>
          <p:cNvSpPr txBox="1"/>
          <p:nvPr/>
        </p:nvSpPr>
        <p:spPr>
          <a:xfrm>
            <a:off x="860722" y="2705204"/>
            <a:ext cx="28279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accent1"/>
                </a:solidFill>
              </a:rPr>
              <a:t>Pentane</a:t>
            </a:r>
            <a:endParaRPr lang="en-GB" sz="2400" b="1" dirty="0">
              <a:solidFill>
                <a:schemeClr val="accent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306614" y="2879729"/>
            <a:ext cx="28279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accent1"/>
                </a:solidFill>
              </a:rPr>
              <a:t>Pentane</a:t>
            </a:r>
            <a:endParaRPr lang="en-GB" sz="2400" b="1" dirty="0">
              <a:solidFill>
                <a:schemeClr val="accent1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82911" y="4645942"/>
            <a:ext cx="28279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accent1"/>
                </a:solidFill>
              </a:rPr>
              <a:t>3</a:t>
            </a:r>
            <a:r>
              <a:rPr lang="en-GB" sz="2400" b="1" dirty="0" smtClean="0">
                <a:solidFill>
                  <a:schemeClr val="accent1"/>
                </a:solidFill>
              </a:rPr>
              <a:t>-methylpentane</a:t>
            </a:r>
            <a:endParaRPr lang="en-GB" sz="2400" b="1" dirty="0">
              <a:solidFill>
                <a:schemeClr val="accent1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099992" y="4466039"/>
            <a:ext cx="28279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accent1"/>
                </a:solidFill>
              </a:rPr>
              <a:t>2-methylhexane</a:t>
            </a:r>
            <a:endParaRPr lang="en-GB" sz="2400" b="1" dirty="0">
              <a:solidFill>
                <a:schemeClr val="accent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813348" y="6188075"/>
            <a:ext cx="28279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accent1"/>
                </a:solidFill>
              </a:rPr>
              <a:t>3,4-dimethylhexane</a:t>
            </a:r>
            <a:endParaRPr lang="en-GB" sz="2400" b="1" dirty="0">
              <a:solidFill>
                <a:schemeClr val="accent1"/>
              </a:solidFill>
            </a:endParaRPr>
          </a:p>
        </p:txBody>
      </p:sp>
      <p:sp>
        <p:nvSpPr>
          <p:cNvPr id="75" name="Content Placeholder 1"/>
          <p:cNvSpPr>
            <a:spLocks noGrp="1"/>
          </p:cNvSpPr>
          <p:nvPr>
            <p:ph idx="1"/>
          </p:nvPr>
        </p:nvSpPr>
        <p:spPr>
          <a:xfrm>
            <a:off x="380999" y="1719071"/>
            <a:ext cx="8407893" cy="440740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GB" sz="2400" dirty="0" smtClean="0"/>
              <a:t>Worked examples: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88320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8" grpId="0"/>
      <p:bldP spid="59" grpId="0"/>
      <p:bldP spid="60" grpId="0"/>
      <p:bldP spid="6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Naming Alkanes</a:t>
            </a:r>
            <a:endParaRPr lang="en-GB" dirty="0"/>
          </a:p>
        </p:txBody>
      </p:sp>
      <p:sp>
        <p:nvSpPr>
          <p:cNvPr id="75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3438121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GB" sz="2400" dirty="0" smtClean="0"/>
              <a:t>Knowledge check: Draw the following alkanes</a:t>
            </a:r>
          </a:p>
          <a:p>
            <a:endParaRPr lang="en-GB" sz="2400" dirty="0"/>
          </a:p>
          <a:p>
            <a:r>
              <a:rPr lang="en-GB" sz="2400" dirty="0" smtClean="0"/>
              <a:t>Butane</a:t>
            </a:r>
          </a:p>
          <a:p>
            <a:r>
              <a:rPr lang="en-GB" sz="2400" dirty="0" smtClean="0"/>
              <a:t>2-methylbutane</a:t>
            </a:r>
          </a:p>
          <a:p>
            <a:r>
              <a:rPr lang="en-GB" sz="2400" dirty="0" smtClean="0"/>
              <a:t>2,2-dimethylheptane</a:t>
            </a:r>
          </a:p>
          <a:p>
            <a:pPr marL="45720" indent="0">
              <a:buNone/>
            </a:pPr>
            <a:endParaRPr lang="en-GB" sz="2400" dirty="0"/>
          </a:p>
          <a:p>
            <a:pPr marL="4572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6330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Naming alkenes follows the same rules as before… </a:t>
            </a:r>
          </a:p>
          <a:p>
            <a:r>
              <a:rPr lang="en-GB" sz="2400" dirty="0" smtClean="0"/>
              <a:t>To show where the double bond is, however, you number the chain from the end closest to the double bond and then put the corresponding number before the –</a:t>
            </a:r>
            <a:r>
              <a:rPr lang="en-GB" sz="2400" dirty="0" err="1" smtClean="0"/>
              <a:t>ene</a:t>
            </a:r>
            <a:r>
              <a:rPr lang="en-GB" sz="2400" dirty="0" smtClean="0"/>
              <a:t> in the name e.g. but-2-ene. </a:t>
            </a:r>
          </a:p>
          <a:p>
            <a:r>
              <a:rPr lang="en-GB" sz="2400" dirty="0" smtClean="0"/>
              <a:t>If there is more than one double bond, use the prefixes di-, tri-, tetra- .</a:t>
            </a:r>
            <a:endParaRPr lang="en-GB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Naming alkenes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705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55576" y="1700808"/>
            <a:ext cx="1886745" cy="1205873"/>
          </a:xfrm>
        </p:spPr>
        <p:txBody>
          <a:bodyPr/>
          <a:lstStyle/>
          <a:p>
            <a:endParaRPr lang="en-GB" dirty="0" smtClean="0"/>
          </a:p>
          <a:p>
            <a:pPr marL="45720" indent="0">
              <a:buNone/>
            </a:pPr>
            <a:r>
              <a:rPr lang="en-US" altLang="en-US" sz="2400" b="1" dirty="0" smtClean="0">
                <a:cs typeface="Times New Roman" pitchFamily="18" charset="0"/>
              </a:rPr>
              <a:t>CH</a:t>
            </a:r>
            <a:r>
              <a:rPr lang="en-US" altLang="en-US" sz="2400" b="1" baseline="-25000" dirty="0" smtClean="0">
                <a:cs typeface="Times New Roman" pitchFamily="18" charset="0"/>
              </a:rPr>
              <a:t>2</a:t>
            </a:r>
            <a:r>
              <a:rPr lang="en-US" altLang="en-US" sz="2400" b="1" dirty="0" smtClean="0">
                <a:cs typeface="Times New Roman" pitchFamily="18" charset="0"/>
              </a:rPr>
              <a:t>=CH</a:t>
            </a:r>
            <a:r>
              <a:rPr lang="en-US" altLang="en-US" sz="2400" b="1" baseline="-25000" dirty="0" smtClean="0">
                <a:cs typeface="Times New Roman" pitchFamily="18" charset="0"/>
              </a:rPr>
              <a:t>2                                               </a:t>
            </a:r>
            <a:endParaRPr lang="en-US" altLang="en-US" sz="2400" b="1" baseline="-25000" dirty="0">
              <a:cs typeface="Times New Roman" pitchFamily="18" charset="0"/>
            </a:endParaRPr>
          </a:p>
          <a:p>
            <a:pPr marL="45720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Naming alkenes</a:t>
            </a:r>
            <a:endParaRPr lang="en-GB" dirty="0"/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5220072" y="1772816"/>
            <a:ext cx="3384376" cy="1205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 smtClean="0"/>
          </a:p>
          <a:p>
            <a:pPr marL="45720" indent="0">
              <a:buFont typeface="Wingdings 2" pitchFamily="18" charset="2"/>
              <a:buNone/>
            </a:pPr>
            <a:r>
              <a:rPr lang="en-US" altLang="en-US" sz="2400" b="1" dirty="0" smtClean="0">
                <a:cs typeface="Times New Roman" pitchFamily="18" charset="0"/>
              </a:rPr>
              <a:t>CH</a:t>
            </a:r>
            <a:r>
              <a:rPr lang="en-US" altLang="en-US" sz="2400" b="1" baseline="-25000" dirty="0" smtClean="0">
                <a:cs typeface="Times New Roman" pitchFamily="18" charset="0"/>
              </a:rPr>
              <a:t>3</a:t>
            </a:r>
            <a:r>
              <a:rPr lang="en-US" altLang="en-US" sz="2400" b="1" dirty="0" smtClean="0">
                <a:cs typeface="Times New Roman" pitchFamily="18" charset="0"/>
              </a:rPr>
              <a:t>-CH</a:t>
            </a:r>
            <a:r>
              <a:rPr lang="en-US" altLang="en-US" sz="2400" b="1" baseline="-25000" dirty="0" smtClean="0">
                <a:cs typeface="Times New Roman" pitchFamily="18" charset="0"/>
              </a:rPr>
              <a:t>2</a:t>
            </a:r>
            <a:r>
              <a:rPr lang="en-US" altLang="en-US" sz="2400" b="1" dirty="0" smtClean="0">
                <a:cs typeface="Times New Roman" pitchFamily="18" charset="0"/>
              </a:rPr>
              <a:t>-CH=CH</a:t>
            </a:r>
            <a:r>
              <a:rPr lang="en-US" altLang="en-US" sz="2400" b="1" baseline="-25000" dirty="0" smtClean="0">
                <a:cs typeface="Times New Roman" pitchFamily="18" charset="0"/>
              </a:rPr>
              <a:t>2                                               </a:t>
            </a:r>
          </a:p>
          <a:p>
            <a:pPr marL="45720" indent="0">
              <a:buFont typeface="Wingdings 2" pitchFamily="18" charset="2"/>
              <a:buNone/>
            </a:pPr>
            <a:endParaRPr lang="en-GB" dirty="0"/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251520" y="3284984"/>
            <a:ext cx="4968552" cy="1205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endParaRPr lang="en-GB" dirty="0" smtClean="0"/>
          </a:p>
          <a:p>
            <a:pPr marL="45720" indent="0">
              <a:buFont typeface="Wingdings 2" pitchFamily="18" charset="2"/>
              <a:buNone/>
            </a:pPr>
            <a:r>
              <a:rPr lang="en-US" altLang="en-US" sz="2400" b="1" dirty="0" smtClean="0">
                <a:cs typeface="Times New Roman" pitchFamily="18" charset="0"/>
              </a:rPr>
              <a:t>CH</a:t>
            </a:r>
            <a:r>
              <a:rPr lang="en-US" altLang="en-US" sz="2400" b="1" baseline="-25000" dirty="0" smtClean="0">
                <a:cs typeface="Times New Roman" pitchFamily="18" charset="0"/>
              </a:rPr>
              <a:t>3</a:t>
            </a:r>
            <a:r>
              <a:rPr lang="en-US" altLang="en-US" sz="2400" b="1" dirty="0" smtClean="0">
                <a:cs typeface="Times New Roman" pitchFamily="18" charset="0"/>
              </a:rPr>
              <a:t>-CH=CH-CH</a:t>
            </a:r>
            <a:r>
              <a:rPr lang="en-US" altLang="en-US" sz="2400" b="1" baseline="-25000" dirty="0" smtClean="0">
                <a:cs typeface="Times New Roman" pitchFamily="18" charset="0"/>
              </a:rPr>
              <a:t>2</a:t>
            </a:r>
            <a:r>
              <a:rPr lang="en-US" altLang="en-US" sz="2400" b="1" dirty="0" smtClean="0">
                <a:cs typeface="Times New Roman" pitchFamily="18" charset="0"/>
              </a:rPr>
              <a:t>-CH(CH</a:t>
            </a:r>
            <a:r>
              <a:rPr lang="en-US" altLang="en-US" sz="2400" b="1" baseline="-25000" dirty="0" smtClean="0">
                <a:cs typeface="Times New Roman" pitchFamily="18" charset="0"/>
              </a:rPr>
              <a:t>3</a:t>
            </a:r>
            <a:r>
              <a:rPr lang="en-US" altLang="en-US" sz="2400" b="1" dirty="0" smtClean="0">
                <a:cs typeface="Times New Roman" pitchFamily="18" charset="0"/>
              </a:rPr>
              <a:t>)CH</a:t>
            </a:r>
            <a:r>
              <a:rPr lang="en-US" altLang="en-US" sz="2400" b="1" baseline="-25000" dirty="0" smtClean="0">
                <a:cs typeface="Times New Roman" pitchFamily="18" charset="0"/>
              </a:rPr>
              <a:t>3</a:t>
            </a:r>
          </a:p>
          <a:p>
            <a:pPr marL="45720" indent="0">
              <a:buFont typeface="Wingdings 2" pitchFamily="18" charset="2"/>
              <a:buNone/>
            </a:pP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59841" y="2517024"/>
            <a:ext cx="28279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err="1" smtClean="0">
                <a:solidFill>
                  <a:schemeClr val="accent1"/>
                </a:solidFill>
              </a:rPr>
              <a:t>Ethene</a:t>
            </a:r>
            <a:endParaRPr lang="en-GB" sz="2400" b="1" dirty="0">
              <a:solidFill>
                <a:schemeClr val="accent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04048" y="2692608"/>
            <a:ext cx="28279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accent1"/>
                </a:solidFill>
              </a:rPr>
              <a:t>But-1-ene</a:t>
            </a:r>
            <a:endParaRPr lang="en-GB" sz="2400" b="1" dirty="0">
              <a:solidFill>
                <a:schemeClr val="accent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15616" y="4149080"/>
            <a:ext cx="28279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accent1"/>
                </a:solidFill>
              </a:rPr>
              <a:t>5-methylhex-2-ene</a:t>
            </a:r>
            <a:endParaRPr lang="en-GB" sz="2400" b="1" dirty="0">
              <a:solidFill>
                <a:schemeClr val="accent1"/>
              </a:solidFill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4711316" y="4077072"/>
            <a:ext cx="4283744" cy="8492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endParaRPr lang="en-GB" dirty="0" smtClean="0"/>
          </a:p>
          <a:p>
            <a:pPr marL="45720" indent="0">
              <a:buFont typeface="Wingdings 2" pitchFamily="18" charset="2"/>
              <a:buNone/>
            </a:pPr>
            <a:r>
              <a:rPr lang="en-US" altLang="en-US" sz="2400" b="1" dirty="0" smtClean="0">
                <a:cs typeface="Times New Roman" pitchFamily="18" charset="0"/>
              </a:rPr>
              <a:t>CH</a:t>
            </a:r>
            <a:r>
              <a:rPr lang="en-US" altLang="en-US" sz="2400" b="1" baseline="-25000" dirty="0" smtClean="0">
                <a:cs typeface="Times New Roman" pitchFamily="18" charset="0"/>
              </a:rPr>
              <a:t>3</a:t>
            </a:r>
            <a:r>
              <a:rPr lang="en-US" altLang="en-US" sz="2400" b="1" dirty="0" smtClean="0">
                <a:cs typeface="Times New Roman" pitchFamily="18" charset="0"/>
              </a:rPr>
              <a:t>-CH=CH-CH=CH-CH</a:t>
            </a:r>
            <a:r>
              <a:rPr lang="en-US" altLang="en-US" sz="2400" b="1" baseline="-25000" dirty="0" smtClean="0">
                <a:cs typeface="Times New Roman" pitchFamily="18" charset="0"/>
              </a:rPr>
              <a:t>3</a:t>
            </a:r>
          </a:p>
          <a:p>
            <a:pPr marL="45720" indent="0">
              <a:buFont typeface="Wingdings 2" pitchFamily="18" charset="2"/>
              <a:buNone/>
            </a:pP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5220072" y="4926360"/>
            <a:ext cx="28279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accent1"/>
                </a:solidFill>
              </a:rPr>
              <a:t>hex - 2,4 - </a:t>
            </a:r>
            <a:r>
              <a:rPr lang="en-GB" sz="2400" b="1" dirty="0" err="1" smtClean="0">
                <a:solidFill>
                  <a:schemeClr val="accent1"/>
                </a:solidFill>
              </a:rPr>
              <a:t>diene</a:t>
            </a:r>
            <a:endParaRPr lang="en-GB" sz="2400" b="1" dirty="0">
              <a:solidFill>
                <a:schemeClr val="accent1"/>
              </a:solidFill>
            </a:endParaRPr>
          </a:p>
        </p:txBody>
      </p:sp>
      <p:sp>
        <p:nvSpPr>
          <p:cNvPr id="12" name="Content Placeholder 1"/>
          <p:cNvSpPr txBox="1">
            <a:spLocks/>
          </p:cNvSpPr>
          <p:nvPr/>
        </p:nvSpPr>
        <p:spPr>
          <a:xfrm>
            <a:off x="1089720" y="5183584"/>
            <a:ext cx="4283744" cy="8492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endParaRPr lang="en-GB" dirty="0" smtClean="0"/>
          </a:p>
          <a:p>
            <a:pPr marL="45720" indent="0">
              <a:buFont typeface="Wingdings 2" pitchFamily="18" charset="2"/>
              <a:buNone/>
            </a:pPr>
            <a:r>
              <a:rPr lang="en-US" altLang="en-US" sz="2400" b="1" dirty="0" smtClean="0">
                <a:cs typeface="Times New Roman" pitchFamily="18" charset="0"/>
              </a:rPr>
              <a:t>CH</a:t>
            </a:r>
            <a:r>
              <a:rPr lang="en-US" altLang="en-US" sz="2400" b="1" baseline="-25000" dirty="0" smtClean="0">
                <a:cs typeface="Times New Roman" pitchFamily="18" charset="0"/>
              </a:rPr>
              <a:t>3</a:t>
            </a:r>
            <a:r>
              <a:rPr lang="en-US" altLang="en-US" sz="2400" b="1" dirty="0" smtClean="0">
                <a:cs typeface="Times New Roman" pitchFamily="18" charset="0"/>
              </a:rPr>
              <a:t>-CH=CH-CH=CH</a:t>
            </a:r>
            <a:r>
              <a:rPr lang="en-US" altLang="en-US" sz="2400" b="1" baseline="-25000" dirty="0" smtClean="0">
                <a:cs typeface="Times New Roman" pitchFamily="18" charset="0"/>
              </a:rPr>
              <a:t>2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1321804" y="6032872"/>
            <a:ext cx="28279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accent1"/>
                </a:solidFill>
              </a:rPr>
              <a:t>pent – 1,3 - </a:t>
            </a:r>
            <a:r>
              <a:rPr lang="en-GB" sz="2400" b="1" dirty="0" err="1" smtClean="0">
                <a:solidFill>
                  <a:schemeClr val="accent1"/>
                </a:solidFill>
              </a:rPr>
              <a:t>diene</a:t>
            </a:r>
            <a:endParaRPr lang="en-GB" sz="24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5614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1" grpId="0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Naming Alkanes</a:t>
            </a:r>
            <a:endParaRPr lang="en-GB" dirty="0"/>
          </a:p>
        </p:txBody>
      </p:sp>
      <p:sp>
        <p:nvSpPr>
          <p:cNvPr id="75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3438121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GB" sz="2400" dirty="0" smtClean="0"/>
              <a:t>Knowledge check: Draw the following alkanes</a:t>
            </a:r>
          </a:p>
          <a:p>
            <a:endParaRPr lang="en-GB" sz="2400" dirty="0"/>
          </a:p>
          <a:p>
            <a:r>
              <a:rPr lang="en-GB" sz="2400" dirty="0" smtClean="0"/>
              <a:t>Pent-1-ene</a:t>
            </a:r>
          </a:p>
          <a:p>
            <a:r>
              <a:rPr lang="en-GB" sz="2400" dirty="0" smtClean="0"/>
              <a:t>3-methylbut-2-ene</a:t>
            </a:r>
          </a:p>
          <a:p>
            <a:r>
              <a:rPr lang="en-GB" sz="2400" dirty="0" smtClean="0"/>
              <a:t>Pent-1,4-diene</a:t>
            </a:r>
          </a:p>
          <a:p>
            <a:pPr marL="45720" indent="0">
              <a:buNone/>
            </a:pPr>
            <a:endParaRPr lang="en-GB" sz="2400" dirty="0"/>
          </a:p>
          <a:p>
            <a:pPr marL="4572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959914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Same rules used as before, but you need to add a prefix before the name of the alkane to state which halogen is present. </a:t>
            </a:r>
            <a:r>
              <a:rPr lang="en-GB" sz="2400" dirty="0" err="1" smtClean="0"/>
              <a:t>E.g</a:t>
            </a:r>
            <a:r>
              <a:rPr lang="en-GB" sz="2400" dirty="0" smtClean="0"/>
              <a:t> </a:t>
            </a:r>
            <a:r>
              <a:rPr lang="en-GB" sz="2400" dirty="0" err="1" smtClean="0"/>
              <a:t>bromo</a:t>
            </a:r>
            <a:r>
              <a:rPr lang="en-GB" sz="2400" dirty="0" smtClean="0"/>
              <a:t>- </a:t>
            </a:r>
          </a:p>
          <a:p>
            <a:r>
              <a:rPr lang="en-GB" sz="2400" dirty="0" smtClean="0"/>
              <a:t>You should include the position of the halogen using the numbering system as before. </a:t>
            </a:r>
          </a:p>
          <a:p>
            <a:r>
              <a:rPr lang="en-GB" sz="2400" dirty="0" smtClean="0"/>
              <a:t>If there is more than one halogen, list them in alphabetical order.</a:t>
            </a:r>
            <a:endParaRPr lang="en-GB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Naming </a:t>
            </a:r>
            <a:r>
              <a:rPr lang="en-GB" dirty="0" err="1" smtClean="0"/>
              <a:t>haloalkanes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5702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Draw the displayed formula for the following compounds and have a go at naming them.</a:t>
            </a:r>
          </a:p>
          <a:p>
            <a:pPr marL="502920" indent="-457200">
              <a:buFont typeface="+mj-lt"/>
              <a:buAutoNum type="arabicPeriod"/>
            </a:pPr>
            <a:r>
              <a:rPr lang="pl-PL" sz="2800" dirty="0"/>
              <a:t>CH</a:t>
            </a:r>
            <a:r>
              <a:rPr lang="pl-PL" sz="2800" baseline="-25000" dirty="0"/>
              <a:t>3</a:t>
            </a:r>
            <a:r>
              <a:rPr lang="pl-PL" sz="2800" dirty="0"/>
              <a:t>CH</a:t>
            </a:r>
            <a:r>
              <a:rPr lang="pl-PL" sz="2800" baseline="-25000" dirty="0"/>
              <a:t>2</a:t>
            </a:r>
            <a:r>
              <a:rPr lang="pl-PL" sz="2800" dirty="0"/>
              <a:t>CH</a:t>
            </a:r>
            <a:r>
              <a:rPr lang="pl-PL" sz="2800" baseline="-25000" dirty="0"/>
              <a:t>2</a:t>
            </a:r>
            <a:r>
              <a:rPr lang="pl-PL" sz="2800" dirty="0"/>
              <a:t>Cl      	</a:t>
            </a:r>
          </a:p>
          <a:p>
            <a:pPr marL="502920" indent="-457200">
              <a:buFont typeface="+mj-lt"/>
              <a:buAutoNum type="arabicPeriod"/>
            </a:pPr>
            <a:r>
              <a:rPr lang="pl-PL" sz="2800" dirty="0" smtClean="0"/>
              <a:t>CH</a:t>
            </a:r>
            <a:r>
              <a:rPr lang="pl-PL" sz="2800" baseline="-25000" dirty="0" smtClean="0"/>
              <a:t>3</a:t>
            </a:r>
            <a:r>
              <a:rPr lang="pl-PL" sz="2800" dirty="0" smtClean="0"/>
              <a:t>CHClCH</a:t>
            </a:r>
            <a:r>
              <a:rPr lang="pl-PL" sz="2800" baseline="-25000" dirty="0" smtClean="0"/>
              <a:t>3</a:t>
            </a:r>
            <a:r>
              <a:rPr lang="pl-PL" sz="2800" dirty="0" smtClean="0"/>
              <a:t>            </a:t>
            </a:r>
            <a:endParaRPr lang="pl-PL" sz="2800" dirty="0"/>
          </a:p>
          <a:p>
            <a:pPr marL="502920" indent="-457200">
              <a:buFont typeface="+mj-lt"/>
              <a:buAutoNum type="arabicPeriod"/>
            </a:pPr>
            <a:r>
              <a:rPr lang="pl-PL" sz="2800" dirty="0" smtClean="0"/>
              <a:t>CH</a:t>
            </a:r>
            <a:r>
              <a:rPr lang="pl-PL" sz="2800" baseline="-25000" dirty="0" smtClean="0"/>
              <a:t>2</a:t>
            </a:r>
            <a:r>
              <a:rPr lang="pl-PL" sz="2800" dirty="0" smtClean="0"/>
              <a:t>ClCHClCH</a:t>
            </a:r>
            <a:r>
              <a:rPr lang="pl-PL" sz="2800" baseline="-25000" dirty="0" smtClean="0"/>
              <a:t>3</a:t>
            </a:r>
            <a:endParaRPr lang="pl-PL" sz="2800" baseline="-25000" dirty="0"/>
          </a:p>
          <a:p>
            <a:pPr marL="502920" indent="-457200">
              <a:buFont typeface="+mj-lt"/>
              <a:buAutoNum type="arabicPeriod"/>
            </a:pPr>
            <a:r>
              <a:rPr lang="pl-PL" sz="2800" dirty="0" smtClean="0"/>
              <a:t>CH</a:t>
            </a:r>
            <a:r>
              <a:rPr lang="pl-PL" sz="2800" baseline="-25000" dirty="0" smtClean="0"/>
              <a:t>3</a:t>
            </a:r>
            <a:r>
              <a:rPr lang="pl-PL" sz="2800" dirty="0" smtClean="0"/>
              <a:t>CBr(CH</a:t>
            </a:r>
            <a:r>
              <a:rPr lang="pl-PL" sz="2800" baseline="-25000" dirty="0" smtClean="0"/>
              <a:t>3</a:t>
            </a:r>
            <a:r>
              <a:rPr lang="pl-PL" sz="2800" dirty="0" smtClean="0"/>
              <a:t>)CH</a:t>
            </a:r>
            <a:r>
              <a:rPr lang="pl-PL" sz="2800" baseline="-25000" dirty="0" smtClean="0"/>
              <a:t>3</a:t>
            </a:r>
            <a:endParaRPr lang="pl-PL" sz="2800" baseline="-25000" dirty="0"/>
          </a:p>
          <a:p>
            <a:pPr marL="502920" indent="-457200">
              <a:buFont typeface="+mj-lt"/>
              <a:buAutoNum type="arabicPeriod"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Naming </a:t>
            </a:r>
            <a:r>
              <a:rPr lang="en-GB" dirty="0" err="1" smtClean="0"/>
              <a:t>haloalkanes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410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Draw the displayed formula for the following compounds and have a go at naming them.</a:t>
            </a:r>
          </a:p>
          <a:p>
            <a:pPr marL="502920" indent="-457200">
              <a:buFont typeface="+mj-lt"/>
              <a:buAutoNum type="arabicPeriod"/>
            </a:pPr>
            <a:r>
              <a:rPr lang="pl-PL" sz="2800" dirty="0" smtClean="0"/>
              <a:t>CH</a:t>
            </a:r>
            <a:r>
              <a:rPr lang="pl-PL" sz="2800" baseline="-25000" dirty="0" smtClean="0"/>
              <a:t>3</a:t>
            </a:r>
            <a:r>
              <a:rPr lang="pl-PL" sz="2800" dirty="0" smtClean="0"/>
              <a:t>CH</a:t>
            </a:r>
            <a:r>
              <a:rPr lang="pl-PL" sz="2800" baseline="-25000" dirty="0" smtClean="0"/>
              <a:t>2</a:t>
            </a:r>
            <a:r>
              <a:rPr lang="pl-PL" sz="2800" dirty="0" smtClean="0"/>
              <a:t>CH</a:t>
            </a:r>
            <a:r>
              <a:rPr lang="pl-PL" sz="2800" baseline="-25000" dirty="0" smtClean="0"/>
              <a:t>2</a:t>
            </a:r>
            <a:r>
              <a:rPr lang="pl-PL" sz="2800" dirty="0" smtClean="0"/>
              <a:t>Cl</a:t>
            </a:r>
            <a:r>
              <a:rPr lang="en-GB" sz="2800" dirty="0" smtClean="0"/>
              <a:t> – </a:t>
            </a:r>
            <a:r>
              <a:rPr lang="en-GB" sz="2800" dirty="0" smtClean="0">
                <a:solidFill>
                  <a:schemeClr val="accent1"/>
                </a:solidFill>
              </a:rPr>
              <a:t>1-chloropropane</a:t>
            </a:r>
            <a:r>
              <a:rPr lang="pl-PL" sz="2800" dirty="0" smtClean="0"/>
              <a:t>    </a:t>
            </a:r>
            <a:r>
              <a:rPr lang="pl-PL" sz="2800" dirty="0"/>
              <a:t>	</a:t>
            </a:r>
          </a:p>
          <a:p>
            <a:pPr marL="502920" indent="-457200">
              <a:buFont typeface="+mj-lt"/>
              <a:buAutoNum type="arabicPeriod"/>
            </a:pPr>
            <a:r>
              <a:rPr lang="pl-PL" sz="2800" dirty="0" smtClean="0"/>
              <a:t>CH</a:t>
            </a:r>
            <a:r>
              <a:rPr lang="pl-PL" sz="2800" baseline="-25000" dirty="0" smtClean="0"/>
              <a:t>3</a:t>
            </a:r>
            <a:r>
              <a:rPr lang="pl-PL" sz="2800" dirty="0" smtClean="0"/>
              <a:t>CHClCH</a:t>
            </a:r>
            <a:r>
              <a:rPr lang="pl-PL" sz="2800" baseline="-25000" dirty="0" smtClean="0"/>
              <a:t>3</a:t>
            </a:r>
            <a:r>
              <a:rPr lang="en-GB" sz="2800" baseline="-25000" dirty="0" smtClean="0"/>
              <a:t> </a:t>
            </a:r>
            <a:r>
              <a:rPr lang="en-GB" sz="2800" dirty="0" smtClean="0"/>
              <a:t>– </a:t>
            </a:r>
            <a:r>
              <a:rPr lang="en-GB" sz="2800" dirty="0" smtClean="0">
                <a:solidFill>
                  <a:schemeClr val="accent1"/>
                </a:solidFill>
              </a:rPr>
              <a:t>2-chloropropane</a:t>
            </a:r>
            <a:r>
              <a:rPr lang="pl-PL" sz="2800" dirty="0" smtClean="0"/>
              <a:t>            </a:t>
            </a:r>
            <a:endParaRPr lang="pl-PL" sz="2800" dirty="0"/>
          </a:p>
          <a:p>
            <a:pPr marL="502920" indent="-457200">
              <a:buFont typeface="+mj-lt"/>
              <a:buAutoNum type="arabicPeriod"/>
            </a:pPr>
            <a:r>
              <a:rPr lang="pl-PL" sz="2800" dirty="0" smtClean="0"/>
              <a:t>CH</a:t>
            </a:r>
            <a:r>
              <a:rPr lang="pl-PL" sz="2800" baseline="-25000" dirty="0" smtClean="0"/>
              <a:t>2</a:t>
            </a:r>
            <a:r>
              <a:rPr lang="pl-PL" sz="2800" dirty="0" smtClean="0"/>
              <a:t>ClCHClCH</a:t>
            </a:r>
            <a:r>
              <a:rPr lang="pl-PL" sz="2800" baseline="-25000" dirty="0" smtClean="0"/>
              <a:t>3</a:t>
            </a:r>
            <a:r>
              <a:rPr lang="en-GB" sz="2800" baseline="-25000" dirty="0" smtClean="0"/>
              <a:t> </a:t>
            </a:r>
            <a:r>
              <a:rPr lang="en-GB" sz="2800" dirty="0" smtClean="0"/>
              <a:t>– </a:t>
            </a:r>
            <a:r>
              <a:rPr lang="en-GB" sz="2800" dirty="0" smtClean="0">
                <a:solidFill>
                  <a:schemeClr val="accent1"/>
                </a:solidFill>
              </a:rPr>
              <a:t>1,2-dichloropropane</a:t>
            </a:r>
            <a:endParaRPr lang="pl-PL" sz="2800" baseline="-25000" dirty="0"/>
          </a:p>
          <a:p>
            <a:pPr marL="502920" indent="-457200">
              <a:buFont typeface="+mj-lt"/>
              <a:buAutoNum type="arabicPeriod"/>
            </a:pPr>
            <a:r>
              <a:rPr lang="pl-PL" sz="2800" dirty="0" smtClean="0"/>
              <a:t>CH</a:t>
            </a:r>
            <a:r>
              <a:rPr lang="pl-PL" sz="2800" baseline="-25000" dirty="0" smtClean="0"/>
              <a:t>3</a:t>
            </a:r>
            <a:r>
              <a:rPr lang="pl-PL" sz="2800" dirty="0" smtClean="0"/>
              <a:t>CBr(CH</a:t>
            </a:r>
            <a:r>
              <a:rPr lang="pl-PL" sz="2800" baseline="-25000" dirty="0" smtClean="0"/>
              <a:t>3</a:t>
            </a:r>
            <a:r>
              <a:rPr lang="pl-PL" sz="2800" dirty="0" smtClean="0"/>
              <a:t>)CH</a:t>
            </a:r>
            <a:r>
              <a:rPr lang="pl-PL" sz="2800" baseline="-25000" dirty="0" smtClean="0"/>
              <a:t>3</a:t>
            </a:r>
            <a:r>
              <a:rPr lang="en-GB" sz="2800" baseline="-25000" dirty="0" smtClean="0"/>
              <a:t> </a:t>
            </a:r>
            <a:r>
              <a:rPr lang="en-GB" sz="2800" dirty="0" smtClean="0"/>
              <a:t>– </a:t>
            </a:r>
            <a:r>
              <a:rPr lang="en-GB" sz="2800" dirty="0" smtClean="0">
                <a:solidFill>
                  <a:schemeClr val="accent1"/>
                </a:solidFill>
              </a:rPr>
              <a:t>2-bromo-2-methylpropane</a:t>
            </a:r>
            <a:endParaRPr lang="pl-PL" sz="2800" baseline="-25000" dirty="0"/>
          </a:p>
          <a:p>
            <a:pPr marL="502920" indent="-457200">
              <a:buFont typeface="+mj-lt"/>
              <a:buAutoNum type="arabicPeriod"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Naming </a:t>
            </a:r>
            <a:r>
              <a:rPr lang="en-GB" dirty="0" err="1" smtClean="0"/>
              <a:t>haloalkanes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561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Alcohols use the same rules as before.</a:t>
            </a:r>
          </a:p>
          <a:p>
            <a:r>
              <a:rPr lang="en-GB" sz="2400" dirty="0" smtClean="0"/>
              <a:t>Numbers indicate where on the chain the OH group is situated. </a:t>
            </a:r>
            <a:r>
              <a:rPr lang="en-GB" sz="2400" dirty="0" err="1" smtClean="0"/>
              <a:t>E.g</a:t>
            </a:r>
            <a:r>
              <a:rPr lang="en-GB" sz="2400" dirty="0" smtClean="0"/>
              <a:t> pentan-1-ol, butan-2-ol</a:t>
            </a:r>
          </a:p>
          <a:p>
            <a:endParaRPr lang="en-GB" sz="2400" dirty="0"/>
          </a:p>
          <a:p>
            <a:r>
              <a:rPr lang="en-GB" sz="2400" dirty="0" smtClean="0"/>
              <a:t>Carboxylic acids will never need a number as the COOH group will always be found on the end of the chain. You simply count the number of carbons like you would an alcohol and add –</a:t>
            </a:r>
            <a:r>
              <a:rPr lang="en-GB" sz="2400" dirty="0" err="1" smtClean="0"/>
              <a:t>oic</a:t>
            </a:r>
            <a:r>
              <a:rPr lang="en-GB" sz="2400" dirty="0" smtClean="0"/>
              <a:t> acid to the end of the name. </a:t>
            </a:r>
          </a:p>
          <a:p>
            <a:endParaRPr lang="en-GB" sz="2400" dirty="0"/>
          </a:p>
          <a:p>
            <a:endParaRPr lang="en-GB" sz="2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Naming alcohols &amp; Carboxylic acids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3465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There is a specific system used for naming organic compounds. </a:t>
            </a:r>
          </a:p>
          <a:p>
            <a:r>
              <a:rPr lang="en-GB" sz="2400" dirty="0" smtClean="0"/>
              <a:t>It was developed by the International Union of Pure &amp; Applied Chemistry (IUPAC)</a:t>
            </a:r>
          </a:p>
          <a:p>
            <a:r>
              <a:rPr lang="en-GB" sz="2400" dirty="0" smtClean="0"/>
              <a:t>Universal language used around the world</a:t>
            </a:r>
            <a:endParaRPr lang="en-GB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Naming compounds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2154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GB" sz="2800" dirty="0" smtClean="0"/>
              <a:t>Nomenclature 1 should take around 15 minutes… then we will mark it.</a:t>
            </a:r>
            <a:endParaRPr lang="en-GB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KNOWLEDGE CHECK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4016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GB" sz="2800" dirty="0" smtClean="0"/>
              <a:t>Practice really does make perfect:</a:t>
            </a:r>
          </a:p>
          <a:p>
            <a:pPr marL="45720" indent="0">
              <a:buNone/>
            </a:pPr>
            <a:endParaRPr lang="en-GB" sz="2800" dirty="0"/>
          </a:p>
          <a:p>
            <a:pPr marL="45720" indent="0">
              <a:buNone/>
            </a:pPr>
            <a:r>
              <a:rPr lang="en-GB" sz="2800" dirty="0" smtClean="0"/>
              <a:t>Nomenclature 2 should take around 10-15 minutes… then we will double check it together.</a:t>
            </a:r>
            <a:endParaRPr lang="en-GB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KNOWLEDGE CHECK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497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806273"/>
          </a:xfrm>
        </p:spPr>
        <p:txBody>
          <a:bodyPr>
            <a:normAutofit/>
          </a:bodyPr>
          <a:lstStyle/>
          <a:p>
            <a:r>
              <a:rPr lang="en-GB" sz="2400" dirty="0" smtClean="0"/>
              <a:t>To name a compound, it is vital to first know what homologous series it belongs to. </a:t>
            </a:r>
          </a:p>
          <a:p>
            <a:r>
              <a:rPr lang="en-GB" sz="2400" dirty="0" smtClean="0"/>
              <a:t>A homologous series is a series of compounds with the same functional group. (a functional group </a:t>
            </a:r>
            <a:r>
              <a:rPr lang="en-GB" sz="2400" dirty="0"/>
              <a:t>i</a:t>
            </a:r>
            <a:r>
              <a:rPr lang="en-GB" sz="2400" dirty="0" smtClean="0"/>
              <a:t>s the reactive part of the molecule that affects the compounds chemistry)</a:t>
            </a:r>
          </a:p>
          <a:p>
            <a:r>
              <a:rPr lang="en-GB" sz="2400" dirty="0" smtClean="0"/>
              <a:t>As well as having the same functional group, all homologous series:</a:t>
            </a:r>
          </a:p>
          <a:p>
            <a:pPr lvl="1"/>
            <a:r>
              <a:rPr lang="en-GB" sz="2200" dirty="0" smtClean="0"/>
              <a:t>Can be represented by a general formula</a:t>
            </a:r>
          </a:p>
          <a:p>
            <a:pPr lvl="1"/>
            <a:r>
              <a:rPr lang="en-GB" sz="2200" dirty="0" smtClean="0"/>
              <a:t>Differ from their neighbour by CH</a:t>
            </a:r>
            <a:r>
              <a:rPr lang="en-GB" sz="2200" baseline="-25000" dirty="0" smtClean="0"/>
              <a:t>2</a:t>
            </a:r>
          </a:p>
          <a:p>
            <a:pPr lvl="1"/>
            <a:r>
              <a:rPr lang="en-GB" sz="2200" dirty="0" smtClean="0"/>
              <a:t>Have physical properties that vary as the M</a:t>
            </a:r>
            <a:r>
              <a:rPr lang="en-GB" sz="2200" baseline="-25000" dirty="0" smtClean="0"/>
              <a:t>r</a:t>
            </a:r>
            <a:r>
              <a:rPr lang="en-GB" sz="2200" dirty="0" smtClean="0"/>
              <a:t> of the compound varies</a:t>
            </a:r>
          </a:p>
          <a:p>
            <a:pPr lvl="1"/>
            <a:endParaRPr lang="en-GB" sz="2200" dirty="0" smtClean="0"/>
          </a:p>
          <a:p>
            <a:pPr lvl="1"/>
            <a:endParaRPr lang="en-GB" sz="22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Naming Compounds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6277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The </a:t>
            </a:r>
            <a:r>
              <a:rPr lang="en-GB" sz="2400" dirty="0"/>
              <a:t>key homologous series </a:t>
            </a:r>
            <a:r>
              <a:rPr lang="en-GB" sz="2400" dirty="0" smtClean="0"/>
              <a:t>you need to be aware of for this unit are:</a:t>
            </a:r>
            <a:endParaRPr lang="en-GB" sz="2400" dirty="0"/>
          </a:p>
          <a:p>
            <a:pPr lvl="1"/>
            <a:r>
              <a:rPr lang="en-GB" sz="2000" dirty="0"/>
              <a:t>Alkanes</a:t>
            </a:r>
          </a:p>
          <a:p>
            <a:pPr lvl="1"/>
            <a:r>
              <a:rPr lang="en-GB" sz="2000" dirty="0"/>
              <a:t>Alkenes</a:t>
            </a:r>
          </a:p>
          <a:p>
            <a:pPr lvl="1"/>
            <a:r>
              <a:rPr lang="en-GB" sz="2000" dirty="0" err="1"/>
              <a:t>Halogenoalkanes</a:t>
            </a:r>
            <a:endParaRPr lang="en-GB" sz="2000" dirty="0"/>
          </a:p>
          <a:p>
            <a:pPr lvl="1"/>
            <a:r>
              <a:rPr lang="en-GB" sz="2000" dirty="0"/>
              <a:t>Alcohols</a:t>
            </a:r>
          </a:p>
          <a:p>
            <a:pPr lvl="1"/>
            <a:r>
              <a:rPr lang="en-GB" sz="2000" dirty="0"/>
              <a:t>Carboxylic acids</a:t>
            </a:r>
          </a:p>
          <a:p>
            <a:endParaRPr lang="en-GB" dirty="0" smtClean="0"/>
          </a:p>
          <a:p>
            <a:r>
              <a:rPr lang="en-GB" sz="2400" dirty="0" smtClean="0"/>
              <a:t>The functional group helps to provide the prefix or suffix of the compound name. </a:t>
            </a:r>
            <a:endParaRPr lang="en-GB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Naming compounds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743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You also need to be able to identify the longest carbon chain in a compound – this provides the ‘root’ of the compound name. </a:t>
            </a:r>
          </a:p>
          <a:p>
            <a:r>
              <a:rPr lang="en-GB" sz="2400" dirty="0" smtClean="0"/>
              <a:t>You have touched on this with the alkanes at GCSE – methane, pentane, ethane etc. </a:t>
            </a:r>
            <a:endParaRPr lang="en-GB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Naming Compounds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1816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1"/>
            <a:ext cx="8407893" cy="773825"/>
          </a:xfrm>
        </p:spPr>
        <p:txBody>
          <a:bodyPr/>
          <a:lstStyle/>
          <a:p>
            <a:r>
              <a:rPr lang="en-GB" dirty="0" smtClean="0"/>
              <a:t>Copy and complete the tables, use the internet for help if you are stuck. 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Knowledge check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565483"/>
              </p:ext>
            </p:extLst>
          </p:nvPr>
        </p:nvGraphicFramePr>
        <p:xfrm>
          <a:off x="467544" y="2493915"/>
          <a:ext cx="3528392" cy="39604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41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41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9853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No.</a:t>
                      </a:r>
                      <a:r>
                        <a:rPr lang="en-GB" sz="1600" baseline="0" dirty="0" smtClean="0"/>
                        <a:t> of carbons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Root</a:t>
                      </a:r>
                      <a:r>
                        <a:rPr lang="en-GB" sz="1600" baseline="0" dirty="0" smtClean="0"/>
                        <a:t> of name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059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1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7059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2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7059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3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7059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4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7059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5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7059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6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7059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7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7059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8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7059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9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7059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10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8259956"/>
              </p:ext>
            </p:extLst>
          </p:nvPr>
        </p:nvGraphicFramePr>
        <p:xfrm>
          <a:off x="4355976" y="2492896"/>
          <a:ext cx="4392489" cy="33235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4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41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41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32115">
                <a:tc>
                  <a:txBody>
                    <a:bodyPr/>
                    <a:lstStyle/>
                    <a:p>
                      <a:r>
                        <a:rPr lang="en-GB" dirty="0" smtClean="0"/>
                        <a:t>Homologous series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Prefix or suffix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Example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2846">
                <a:tc>
                  <a:txBody>
                    <a:bodyPr/>
                    <a:lstStyle/>
                    <a:p>
                      <a:r>
                        <a:rPr lang="en-GB" dirty="0" smtClean="0"/>
                        <a:t>Alkanes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2846">
                <a:tc>
                  <a:txBody>
                    <a:bodyPr/>
                    <a:lstStyle/>
                    <a:p>
                      <a:r>
                        <a:rPr lang="en-GB" dirty="0" smtClean="0"/>
                        <a:t>Alkenes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2846">
                <a:tc>
                  <a:txBody>
                    <a:bodyPr/>
                    <a:lstStyle/>
                    <a:p>
                      <a:r>
                        <a:rPr lang="en-GB" dirty="0" smtClean="0"/>
                        <a:t>Alcohols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2846">
                <a:tc>
                  <a:txBody>
                    <a:bodyPr/>
                    <a:lstStyle/>
                    <a:p>
                      <a:r>
                        <a:rPr lang="en-GB" dirty="0" smtClean="0"/>
                        <a:t>Carboxylic acid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2846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Haloalkane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850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1"/>
            <a:ext cx="8407893" cy="773825"/>
          </a:xfrm>
        </p:spPr>
        <p:txBody>
          <a:bodyPr/>
          <a:lstStyle/>
          <a:p>
            <a:r>
              <a:rPr lang="en-GB" dirty="0" smtClean="0"/>
              <a:t>Copy and complete the tables, use the internet for help if you are stuck. 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Knowledge check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5939784"/>
              </p:ext>
            </p:extLst>
          </p:nvPr>
        </p:nvGraphicFramePr>
        <p:xfrm>
          <a:off x="467544" y="2493915"/>
          <a:ext cx="3528392" cy="39604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41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41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9853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No.</a:t>
                      </a:r>
                      <a:r>
                        <a:rPr lang="en-GB" sz="1600" baseline="0" dirty="0" smtClean="0"/>
                        <a:t> of carbons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Root</a:t>
                      </a:r>
                      <a:r>
                        <a:rPr lang="en-GB" sz="1600" baseline="0" dirty="0" smtClean="0"/>
                        <a:t> of name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059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1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Meth-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7059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2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Eth-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7059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3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Prop-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7059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4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But-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7059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5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Pent-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7059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6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Hex-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7059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7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err="1" smtClean="0"/>
                        <a:t>Hept</a:t>
                      </a:r>
                      <a:r>
                        <a:rPr lang="en-GB" sz="1600" dirty="0" smtClean="0"/>
                        <a:t>-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7059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8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Oct-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7059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9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Non-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7059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10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Dec-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6916434"/>
              </p:ext>
            </p:extLst>
          </p:nvPr>
        </p:nvGraphicFramePr>
        <p:xfrm>
          <a:off x="4355976" y="2492896"/>
          <a:ext cx="4392489" cy="38251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4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41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41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32115">
                <a:tc>
                  <a:txBody>
                    <a:bodyPr/>
                    <a:lstStyle/>
                    <a:p>
                      <a:r>
                        <a:rPr lang="en-GB" dirty="0" smtClean="0"/>
                        <a:t>Homologous series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Prefix or suffix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Example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2846">
                <a:tc>
                  <a:txBody>
                    <a:bodyPr/>
                    <a:lstStyle/>
                    <a:p>
                      <a:r>
                        <a:rPr lang="en-GB" dirty="0" smtClean="0"/>
                        <a:t>Alkanes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-</a:t>
                      </a:r>
                      <a:r>
                        <a:rPr lang="en-GB" dirty="0" err="1" smtClean="0"/>
                        <a:t>ane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2846">
                <a:tc>
                  <a:txBody>
                    <a:bodyPr/>
                    <a:lstStyle/>
                    <a:p>
                      <a:r>
                        <a:rPr lang="en-GB" dirty="0" smtClean="0"/>
                        <a:t>Alkenes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-</a:t>
                      </a:r>
                      <a:r>
                        <a:rPr lang="en-GB" dirty="0" err="1" smtClean="0"/>
                        <a:t>ene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2846">
                <a:tc>
                  <a:txBody>
                    <a:bodyPr/>
                    <a:lstStyle/>
                    <a:p>
                      <a:r>
                        <a:rPr lang="en-GB" dirty="0" smtClean="0"/>
                        <a:t>Alcohols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-</a:t>
                      </a:r>
                      <a:r>
                        <a:rPr lang="en-GB" dirty="0" err="1" smtClean="0"/>
                        <a:t>ol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2846">
                <a:tc>
                  <a:txBody>
                    <a:bodyPr/>
                    <a:lstStyle/>
                    <a:p>
                      <a:r>
                        <a:rPr lang="en-GB" dirty="0" smtClean="0"/>
                        <a:t>Carboxylic acid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-</a:t>
                      </a:r>
                      <a:r>
                        <a:rPr lang="en-GB" dirty="0" err="1" smtClean="0"/>
                        <a:t>oic</a:t>
                      </a:r>
                      <a:r>
                        <a:rPr lang="en-GB" dirty="0" smtClean="0"/>
                        <a:t> acid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2846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Haloalkane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Chloro</a:t>
                      </a:r>
                      <a:r>
                        <a:rPr lang="en-GB" dirty="0" smtClean="0"/>
                        <a:t>-, </a:t>
                      </a:r>
                      <a:r>
                        <a:rPr lang="en-GB" dirty="0" err="1" smtClean="0"/>
                        <a:t>Bromo</a:t>
                      </a:r>
                      <a:r>
                        <a:rPr lang="en-GB" dirty="0" smtClean="0"/>
                        <a:t>-,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Iodo</a:t>
                      </a:r>
                      <a:r>
                        <a:rPr lang="en-GB" baseline="0" dirty="0" smtClean="0"/>
                        <a:t>-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125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Functional Groups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0156" y="4477285"/>
            <a:ext cx="1008112" cy="588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6766" y="5503751"/>
            <a:ext cx="1008112" cy="537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9511" y="4912223"/>
            <a:ext cx="1008112" cy="46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564292" y="4549293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5. Alkane</a:t>
            </a:r>
            <a:endParaRPr lang="en-GB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2532910" y="5499658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3. Alkene</a:t>
            </a:r>
            <a:endParaRPr lang="en-GB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2485655" y="4870713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2. Alcohol</a:t>
            </a:r>
            <a:endParaRPr lang="en-GB" sz="2400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3" y="3528114"/>
            <a:ext cx="1440160" cy="117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0156" y="3679123"/>
            <a:ext cx="921702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2269631" y="3646288"/>
            <a:ext cx="21602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1. Carboxylic</a:t>
            </a:r>
          </a:p>
          <a:p>
            <a:r>
              <a:rPr lang="en-GB" sz="2400" dirty="0" smtClean="0"/>
              <a:t>acid</a:t>
            </a:r>
            <a:endParaRPr lang="en-GB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6602020" y="3736322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4. </a:t>
            </a:r>
            <a:r>
              <a:rPr lang="en-GB" sz="2400" dirty="0" err="1" smtClean="0"/>
              <a:t>Haloalkane</a:t>
            </a:r>
            <a:endParaRPr lang="en-GB" sz="2400" dirty="0"/>
          </a:p>
        </p:txBody>
      </p:sp>
      <p:sp>
        <p:nvSpPr>
          <p:cNvPr id="2" name="Rectangle 1"/>
          <p:cNvSpPr/>
          <p:nvPr/>
        </p:nvSpPr>
        <p:spPr>
          <a:xfrm>
            <a:off x="134216" y="1656499"/>
            <a:ext cx="885887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sz="2800" dirty="0">
                <a:solidFill>
                  <a:srgbClr val="0070C0"/>
                </a:solidFill>
              </a:rPr>
              <a:t>The priority order of functional groups is important</a:t>
            </a:r>
            <a:r>
              <a:rPr lang="en-GB" sz="2800" dirty="0" smtClean="0">
                <a:solidFill>
                  <a:srgbClr val="0070C0"/>
                </a:solidFill>
              </a:rPr>
              <a:t>.</a:t>
            </a:r>
          </a:p>
          <a:p>
            <a:endParaRPr lang="en-GB" sz="2800" dirty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sz="2800" dirty="0">
                <a:solidFill>
                  <a:srgbClr val="0070C0"/>
                </a:solidFill>
              </a:rPr>
              <a:t>The higher priority group is </a:t>
            </a:r>
            <a:r>
              <a:rPr lang="en-GB" sz="2800" dirty="0" smtClean="0">
                <a:solidFill>
                  <a:srgbClr val="0070C0"/>
                </a:solidFill>
              </a:rPr>
              <a:t>typically </a:t>
            </a:r>
            <a:r>
              <a:rPr lang="en-GB" sz="2800" dirty="0">
                <a:solidFill>
                  <a:srgbClr val="0070C0"/>
                </a:solidFill>
              </a:rPr>
              <a:t>numbered as the lowest number. </a:t>
            </a:r>
          </a:p>
        </p:txBody>
      </p:sp>
    </p:spTree>
    <p:extLst>
      <p:ext uri="{BB962C8B-B14F-4D97-AF65-F5344CB8AC3E}">
        <p14:creationId xmlns:p14="http://schemas.microsoft.com/office/powerpoint/2010/main" val="4148648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02920" indent="-457200">
              <a:buFont typeface="+mj-lt"/>
              <a:buAutoNum type="arabicPeriod"/>
            </a:pPr>
            <a:r>
              <a:rPr lang="en-GB" dirty="0" smtClean="0"/>
              <a:t>Find the longest carbon chain – this is the basis of the name (eth, meth, pent </a:t>
            </a:r>
            <a:r>
              <a:rPr lang="en-GB" dirty="0" err="1" smtClean="0"/>
              <a:t>etc</a:t>
            </a:r>
            <a:r>
              <a:rPr lang="en-GB" dirty="0" smtClean="0"/>
              <a:t>).</a:t>
            </a:r>
          </a:p>
          <a:p>
            <a:pPr marL="502920" indent="-457200">
              <a:buFont typeface="+mj-lt"/>
              <a:buAutoNum type="arabicPeriod"/>
            </a:pPr>
            <a:r>
              <a:rPr lang="en-GB" dirty="0" smtClean="0"/>
              <a:t>Number the C atoms in the chain, giving the end that has any side chains or functional groups the smallest numbers possible.</a:t>
            </a:r>
          </a:p>
          <a:p>
            <a:pPr marL="502920" indent="-457200">
              <a:buFont typeface="+mj-lt"/>
              <a:buAutoNum type="arabicPeriod"/>
            </a:pPr>
            <a:r>
              <a:rPr lang="en-GB" dirty="0" smtClean="0"/>
              <a:t>If there is more than one side chain or substituted group the same, use the prefixes di for 2, tri for 3 or tetra for 4.</a:t>
            </a:r>
          </a:p>
          <a:p>
            <a:pPr marL="502920" indent="-457200">
              <a:buFont typeface="+mj-lt"/>
              <a:buAutoNum type="arabicPeriod"/>
            </a:pPr>
            <a:r>
              <a:rPr lang="en-GB" dirty="0" smtClean="0"/>
              <a:t>Side chains should be listed in alphabetical order.</a:t>
            </a:r>
          </a:p>
          <a:p>
            <a:pPr marL="502920" indent="-457200">
              <a:buFont typeface="+mj-lt"/>
              <a:buAutoNum type="arabicPeriod"/>
            </a:pPr>
            <a:r>
              <a:rPr lang="en-GB" dirty="0" smtClean="0"/>
              <a:t>A –CH</a:t>
            </a:r>
            <a:r>
              <a:rPr lang="en-GB" baseline="-25000" dirty="0" smtClean="0"/>
              <a:t>3 </a:t>
            </a:r>
            <a:r>
              <a:rPr lang="en-GB" dirty="0" smtClean="0"/>
              <a:t>group is called methyl, a C</a:t>
            </a:r>
            <a:r>
              <a:rPr lang="en-GB" baseline="-25000" dirty="0" smtClean="0"/>
              <a:t>2</a:t>
            </a:r>
            <a:r>
              <a:rPr lang="en-GB" dirty="0" smtClean="0"/>
              <a:t>H</a:t>
            </a:r>
            <a:r>
              <a:rPr lang="en-GB" baseline="-25000" dirty="0" smtClean="0"/>
              <a:t>5</a:t>
            </a:r>
            <a:r>
              <a:rPr lang="en-GB" dirty="0" smtClean="0"/>
              <a:t> group is called ethyl, etc.</a:t>
            </a:r>
          </a:p>
          <a:p>
            <a:pPr marL="502920" indent="-457200">
              <a:buFont typeface="+mj-lt"/>
              <a:buAutoNum type="arabicPeriod"/>
            </a:pPr>
            <a:r>
              <a:rPr lang="en-GB" dirty="0" smtClean="0"/>
              <a:t>The functional group then provides the suffix or prefix of the name </a:t>
            </a:r>
            <a:r>
              <a:rPr lang="en-GB" dirty="0" err="1" smtClean="0"/>
              <a:t>e.g</a:t>
            </a:r>
            <a:r>
              <a:rPr lang="en-GB" dirty="0" smtClean="0"/>
              <a:t> –</a:t>
            </a:r>
            <a:r>
              <a:rPr lang="en-GB" dirty="0" err="1" smtClean="0"/>
              <a:t>ol</a:t>
            </a:r>
            <a:r>
              <a:rPr lang="en-GB" dirty="0" smtClean="0"/>
              <a:t> for alcohols, -</a:t>
            </a:r>
            <a:r>
              <a:rPr lang="en-GB" dirty="0" err="1" smtClean="0"/>
              <a:t>ane</a:t>
            </a:r>
            <a:r>
              <a:rPr lang="en-GB" dirty="0" smtClean="0"/>
              <a:t> for alkanes etc.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General rules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724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740</TotalTime>
  <Words>892</Words>
  <Application>Microsoft Office PowerPoint</Application>
  <PresentationFormat>On-screen Show (4:3)</PresentationFormat>
  <Paragraphs>204</Paragraphs>
  <Slides>21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Franklin Gothic Medium</vt:lpstr>
      <vt:lpstr>Times New Roman</vt:lpstr>
      <vt:lpstr>Wingdings</vt:lpstr>
      <vt:lpstr>Wingdings 2</vt:lpstr>
      <vt:lpstr>Grid</vt:lpstr>
      <vt:lpstr>nomenclature</vt:lpstr>
      <vt:lpstr>Naming compounds</vt:lpstr>
      <vt:lpstr>Naming Compounds</vt:lpstr>
      <vt:lpstr>Naming compounds</vt:lpstr>
      <vt:lpstr>Naming Compounds</vt:lpstr>
      <vt:lpstr>Knowledge check</vt:lpstr>
      <vt:lpstr>Knowledge check</vt:lpstr>
      <vt:lpstr>Functional Groups</vt:lpstr>
      <vt:lpstr>General rules</vt:lpstr>
      <vt:lpstr>General Rules</vt:lpstr>
      <vt:lpstr>Naming Alkanes</vt:lpstr>
      <vt:lpstr>Naming Alkanes</vt:lpstr>
      <vt:lpstr>Naming alkenes</vt:lpstr>
      <vt:lpstr>Naming alkenes</vt:lpstr>
      <vt:lpstr>Naming Alkanes</vt:lpstr>
      <vt:lpstr>Naming haloalkanes</vt:lpstr>
      <vt:lpstr>Naming haloalkanes</vt:lpstr>
      <vt:lpstr>Naming haloalkanes</vt:lpstr>
      <vt:lpstr>Naming alcohols &amp; Carboxylic acids</vt:lpstr>
      <vt:lpstr>KNOWLEDGE CHECK</vt:lpstr>
      <vt:lpstr>KNOWLEDGE CHECK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Natasha Sharman</dc:creator>
  <cp:lastModifiedBy>G Davies (Staff)</cp:lastModifiedBy>
  <cp:revision>40</cp:revision>
  <dcterms:created xsi:type="dcterms:W3CDTF">2015-09-03T17:56:38Z</dcterms:created>
  <dcterms:modified xsi:type="dcterms:W3CDTF">2017-09-13T16:04:07Z</dcterms:modified>
</cp:coreProperties>
</file>